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3" r:id="rId10"/>
    <p:sldId id="261" r:id="rId11"/>
    <p:sldId id="262"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80" d="100"/>
          <a:sy n="80" d="100"/>
        </p:scale>
        <p:origin x="13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y Politowski" userId="6ccd9e01-2438-4fda-9119-cecc1360667a" providerId="ADAL" clId="{77BB27FD-582C-4301-9DF4-6AD58FA39DD2}"/>
    <pc:docChg chg="custSel delSld modSld">
      <pc:chgData name="Vicky Politowski" userId="6ccd9e01-2438-4fda-9119-cecc1360667a" providerId="ADAL" clId="{77BB27FD-582C-4301-9DF4-6AD58FA39DD2}" dt="2022-12-13T18:23:17.564" v="565" actId="313"/>
      <pc:docMkLst>
        <pc:docMk/>
      </pc:docMkLst>
      <pc:sldChg chg="modSp">
        <pc:chgData name="Vicky Politowski" userId="6ccd9e01-2438-4fda-9119-cecc1360667a" providerId="ADAL" clId="{77BB27FD-582C-4301-9DF4-6AD58FA39DD2}" dt="2022-12-07T18:04:08.083" v="417" actId="20577"/>
        <pc:sldMkLst>
          <pc:docMk/>
          <pc:sldMk cId="1419075801" sldId="256"/>
        </pc:sldMkLst>
        <pc:spChg chg="mod">
          <ac:chgData name="Vicky Politowski" userId="6ccd9e01-2438-4fda-9119-cecc1360667a" providerId="ADAL" clId="{77BB27FD-582C-4301-9DF4-6AD58FA39DD2}" dt="2022-12-07T18:04:08.083" v="417" actId="20577"/>
          <ac:spMkLst>
            <pc:docMk/>
            <pc:sldMk cId="1419075801" sldId="256"/>
            <ac:spMk id="2" creationId="{3D909F74-18F8-4D79-8096-8A33E1FA9EB4}"/>
          </ac:spMkLst>
        </pc:spChg>
      </pc:sldChg>
      <pc:sldChg chg="modSp">
        <pc:chgData name="Vicky Politowski" userId="6ccd9e01-2438-4fda-9119-cecc1360667a" providerId="ADAL" clId="{77BB27FD-582C-4301-9DF4-6AD58FA39DD2}" dt="2022-12-07T18:02:55.002" v="387" actId="20577"/>
        <pc:sldMkLst>
          <pc:docMk/>
          <pc:sldMk cId="3804478129" sldId="258"/>
        </pc:sldMkLst>
        <pc:spChg chg="mod">
          <ac:chgData name="Vicky Politowski" userId="6ccd9e01-2438-4fda-9119-cecc1360667a" providerId="ADAL" clId="{77BB27FD-582C-4301-9DF4-6AD58FA39DD2}" dt="2022-12-07T18:02:55.002" v="387" actId="20577"/>
          <ac:spMkLst>
            <pc:docMk/>
            <pc:sldMk cId="3804478129" sldId="258"/>
            <ac:spMk id="3" creationId="{5316D818-A0DB-4C9F-8F01-FC2AAF369FCA}"/>
          </ac:spMkLst>
        </pc:spChg>
      </pc:sldChg>
      <pc:sldChg chg="modSp">
        <pc:chgData name="Vicky Politowski" userId="6ccd9e01-2438-4fda-9119-cecc1360667a" providerId="ADAL" clId="{77BB27FD-582C-4301-9DF4-6AD58FA39DD2}" dt="2022-12-13T18:23:17.564" v="565" actId="313"/>
        <pc:sldMkLst>
          <pc:docMk/>
          <pc:sldMk cId="3093134598" sldId="260"/>
        </pc:sldMkLst>
        <pc:spChg chg="mod">
          <ac:chgData name="Vicky Politowski" userId="6ccd9e01-2438-4fda-9119-cecc1360667a" providerId="ADAL" clId="{77BB27FD-582C-4301-9DF4-6AD58FA39DD2}" dt="2022-12-13T18:23:17.564" v="565" actId="313"/>
          <ac:spMkLst>
            <pc:docMk/>
            <pc:sldMk cId="3093134598" sldId="260"/>
            <ac:spMk id="3" creationId="{B5FCCB1F-79FB-4601-B07F-291A4DD289D8}"/>
          </ac:spMkLst>
        </pc:spChg>
      </pc:sldChg>
      <pc:sldChg chg="modSp">
        <pc:chgData name="Vicky Politowski" userId="6ccd9e01-2438-4fda-9119-cecc1360667a" providerId="ADAL" clId="{77BB27FD-582C-4301-9DF4-6AD58FA39DD2}" dt="2022-12-07T18:00:15.059" v="312" actId="20577"/>
        <pc:sldMkLst>
          <pc:docMk/>
          <pc:sldMk cId="4111653822" sldId="261"/>
        </pc:sldMkLst>
        <pc:spChg chg="mod">
          <ac:chgData name="Vicky Politowski" userId="6ccd9e01-2438-4fda-9119-cecc1360667a" providerId="ADAL" clId="{77BB27FD-582C-4301-9DF4-6AD58FA39DD2}" dt="2022-12-07T18:00:15.059" v="312" actId="20577"/>
          <ac:spMkLst>
            <pc:docMk/>
            <pc:sldMk cId="4111653822" sldId="261"/>
            <ac:spMk id="3" creationId="{D7B562FF-9DF0-410C-A06B-319AE6F1319A}"/>
          </ac:spMkLst>
        </pc:spChg>
      </pc:sldChg>
      <pc:sldChg chg="modSp">
        <pc:chgData name="Vicky Politowski" userId="6ccd9e01-2438-4fda-9119-cecc1360667a" providerId="ADAL" clId="{77BB27FD-582C-4301-9DF4-6AD58FA39DD2}" dt="2022-12-07T17:58:43.466" v="263" actId="313"/>
        <pc:sldMkLst>
          <pc:docMk/>
          <pc:sldMk cId="2784882378" sldId="263"/>
        </pc:sldMkLst>
        <pc:spChg chg="mod">
          <ac:chgData name="Vicky Politowski" userId="6ccd9e01-2438-4fda-9119-cecc1360667a" providerId="ADAL" clId="{77BB27FD-582C-4301-9DF4-6AD58FA39DD2}" dt="2022-12-07T17:58:43.466" v="263" actId="313"/>
          <ac:spMkLst>
            <pc:docMk/>
            <pc:sldMk cId="2784882378" sldId="263"/>
            <ac:spMk id="3" creationId="{D2FFC0E0-8944-4F2B-A420-2F211D813A4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12/7/2022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09F74-18F8-4D79-8096-8A33E1FA9EB4}"/>
              </a:ext>
            </a:extLst>
          </p:cNvPr>
          <p:cNvSpPr>
            <a:spLocks noGrp="1"/>
          </p:cNvSpPr>
          <p:nvPr>
            <p:ph type="ctrTitle"/>
          </p:nvPr>
        </p:nvSpPr>
        <p:spPr>
          <a:xfrm>
            <a:off x="2589213" y="954338"/>
            <a:ext cx="8915399" cy="3823043"/>
          </a:xfrm>
        </p:spPr>
        <p:txBody>
          <a:bodyPr/>
          <a:lstStyle/>
          <a:p>
            <a:pPr algn="ctr"/>
            <a:r>
              <a:rPr lang="en-US" dirty="0"/>
              <a:t>DWIHN HEDIS MEASURES Definitions and Goals</a:t>
            </a:r>
          </a:p>
        </p:txBody>
      </p:sp>
      <p:pic>
        <p:nvPicPr>
          <p:cNvPr id="4" name="Picture 3">
            <a:extLst>
              <a:ext uri="{FF2B5EF4-FFF2-40B4-BE49-F238E27FC236}">
                <a16:creationId xmlns:a16="http://schemas.microsoft.com/office/drawing/2014/main" id="{095E6C53-27C9-4EFB-9067-CBDA53F7C0CB}"/>
              </a:ext>
            </a:extLst>
          </p:cNvPr>
          <p:cNvPicPr>
            <a:picLocks noChangeAspect="1"/>
          </p:cNvPicPr>
          <p:nvPr/>
        </p:nvPicPr>
        <p:blipFill>
          <a:blip r:embed="rId2"/>
          <a:stretch>
            <a:fillRect/>
          </a:stretch>
        </p:blipFill>
        <p:spPr>
          <a:xfrm>
            <a:off x="562277" y="675861"/>
            <a:ext cx="2673903" cy="2544417"/>
          </a:xfrm>
          <a:prstGeom prst="rect">
            <a:avLst/>
          </a:prstGeom>
        </p:spPr>
      </p:pic>
    </p:spTree>
    <p:extLst>
      <p:ext uri="{BB962C8B-B14F-4D97-AF65-F5344CB8AC3E}">
        <p14:creationId xmlns:p14="http://schemas.microsoft.com/office/powerpoint/2010/main" val="1419075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05286-8B6D-4AFA-8670-8017A94D4047}"/>
              </a:ext>
            </a:extLst>
          </p:cNvPr>
          <p:cNvSpPr>
            <a:spLocks noGrp="1"/>
          </p:cNvSpPr>
          <p:nvPr>
            <p:ph type="title"/>
          </p:nvPr>
        </p:nvSpPr>
        <p:spPr/>
        <p:txBody>
          <a:bodyPr>
            <a:normAutofit/>
          </a:bodyPr>
          <a:lstStyle/>
          <a:p>
            <a:pPr algn="ctr"/>
            <a:r>
              <a:rPr lang="en-US" sz="2800" dirty="0"/>
              <a:t>What is HEDIS?</a:t>
            </a:r>
          </a:p>
        </p:txBody>
      </p:sp>
      <p:sp>
        <p:nvSpPr>
          <p:cNvPr id="3" name="Content Placeholder 2">
            <a:extLst>
              <a:ext uri="{FF2B5EF4-FFF2-40B4-BE49-F238E27FC236}">
                <a16:creationId xmlns:a16="http://schemas.microsoft.com/office/drawing/2014/main" id="{032A02C3-5898-4B0E-866B-72E7A6FD3049}"/>
              </a:ext>
            </a:extLst>
          </p:cNvPr>
          <p:cNvSpPr>
            <a:spLocks noGrp="1"/>
          </p:cNvSpPr>
          <p:nvPr>
            <p:ph idx="1"/>
          </p:nvPr>
        </p:nvSpPr>
        <p:spPr>
          <a:xfrm>
            <a:off x="2589212" y="1208598"/>
            <a:ext cx="8915400" cy="4702624"/>
          </a:xfrm>
        </p:spPr>
        <p:txBody>
          <a:bodyPr/>
          <a:lstStyle/>
          <a:p>
            <a:r>
              <a:rPr lang="en-US" dirty="0"/>
              <a:t>The Healthcare Effectiveness Data and Information Set (HEDIS®) is a set of performance data developed and maintained by the National Committee for Quality Assurance (NCQA), and is the most widely used standardized performance measure in the managed care industry.  HEDIS is part of an integrated system to establish accountability in managed care.  </a:t>
            </a:r>
          </a:p>
          <a:p>
            <a:r>
              <a:rPr lang="en-US" dirty="0"/>
              <a:t>Behavioral health has multiple measures that include ensuring continuity of care, for example; appropriate psychotropic medication management/adherence, follow up after hospitalization, and diabetes monitoring. Detroit-Wayne Integrated Health Network collects HEDIS data to measure and improve the quality of care that the members receive</a:t>
            </a:r>
          </a:p>
        </p:txBody>
      </p:sp>
    </p:spTree>
    <p:extLst>
      <p:ext uri="{BB962C8B-B14F-4D97-AF65-F5344CB8AC3E}">
        <p14:creationId xmlns:p14="http://schemas.microsoft.com/office/powerpoint/2010/main" val="2735401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05048-8414-43D0-89B4-CFD11046CC8D}"/>
              </a:ext>
            </a:extLst>
          </p:cNvPr>
          <p:cNvSpPr>
            <a:spLocks noGrp="1"/>
          </p:cNvSpPr>
          <p:nvPr>
            <p:ph type="title"/>
          </p:nvPr>
        </p:nvSpPr>
        <p:spPr/>
        <p:txBody>
          <a:bodyPr>
            <a:normAutofit/>
          </a:bodyPr>
          <a:lstStyle/>
          <a:p>
            <a:pPr algn="ctr"/>
            <a:r>
              <a:rPr lang="en-US" sz="2800" dirty="0"/>
              <a:t>What is in DWIHN HEDIS SCORECARD?</a:t>
            </a:r>
          </a:p>
        </p:txBody>
      </p:sp>
      <p:sp>
        <p:nvSpPr>
          <p:cNvPr id="3" name="Content Placeholder 2">
            <a:extLst>
              <a:ext uri="{FF2B5EF4-FFF2-40B4-BE49-F238E27FC236}">
                <a16:creationId xmlns:a16="http://schemas.microsoft.com/office/drawing/2014/main" id="{5316D818-A0DB-4C9F-8F01-FC2AAF369FCA}"/>
              </a:ext>
            </a:extLst>
          </p:cNvPr>
          <p:cNvSpPr>
            <a:spLocks noGrp="1"/>
          </p:cNvSpPr>
          <p:nvPr>
            <p:ph idx="1"/>
          </p:nvPr>
        </p:nvSpPr>
        <p:spPr>
          <a:xfrm>
            <a:off x="2589212" y="1192696"/>
            <a:ext cx="8915400" cy="4718526"/>
          </a:xfrm>
        </p:spPr>
        <p:txBody>
          <a:bodyPr/>
          <a:lstStyle/>
          <a:p>
            <a:r>
              <a:rPr lang="en-US" dirty="0"/>
              <a:t>The HEDIS Quality Scorecard includes 15 HEDIS measures and 1 custom measure (UAM45). </a:t>
            </a:r>
          </a:p>
          <a:p>
            <a:r>
              <a:rPr lang="en-US" dirty="0"/>
              <a:t>HEDIS Quality Scorecard includes DWIHN total score, CRSP Total score, members included in score and if they met the measure.  </a:t>
            </a:r>
          </a:p>
          <a:p>
            <a:r>
              <a:rPr lang="en-US" dirty="0"/>
              <a:t>All data can be exported to an excel or PDF document.</a:t>
            </a:r>
          </a:p>
          <a:p>
            <a:r>
              <a:rPr lang="en-US" dirty="0"/>
              <a:t>HP Goal based on State goals based on 95% of all Health Plans. </a:t>
            </a:r>
          </a:p>
          <a:p>
            <a:endParaRPr lang="en-US" dirty="0"/>
          </a:p>
        </p:txBody>
      </p:sp>
    </p:spTree>
    <p:extLst>
      <p:ext uri="{BB962C8B-B14F-4D97-AF65-F5344CB8AC3E}">
        <p14:creationId xmlns:p14="http://schemas.microsoft.com/office/powerpoint/2010/main" val="3804478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5437BDB-041A-4D2A-B4CD-2E436F952C09}"/>
              </a:ext>
            </a:extLst>
          </p:cNvPr>
          <p:cNvSpPr>
            <a:spLocks noGrp="1"/>
          </p:cNvSpPr>
          <p:nvPr>
            <p:ph type="title"/>
          </p:nvPr>
        </p:nvSpPr>
        <p:spPr/>
        <p:txBody>
          <a:bodyPr>
            <a:normAutofit/>
          </a:bodyPr>
          <a:lstStyle/>
          <a:p>
            <a:pPr algn="ctr"/>
            <a:r>
              <a:rPr lang="en-US" sz="2800" dirty="0"/>
              <a:t>What are the HEDIS Measures? </a:t>
            </a:r>
          </a:p>
        </p:txBody>
      </p:sp>
      <p:pic>
        <p:nvPicPr>
          <p:cNvPr id="4" name="Content Placeholder 3">
            <a:extLst>
              <a:ext uri="{FF2B5EF4-FFF2-40B4-BE49-F238E27FC236}">
                <a16:creationId xmlns:a16="http://schemas.microsoft.com/office/drawing/2014/main" id="{8A1AE6B3-AF38-4E9F-BD5E-2BE070FA750D}"/>
              </a:ext>
            </a:extLst>
          </p:cNvPr>
          <p:cNvPicPr>
            <a:picLocks noGrp="1" noChangeAspect="1"/>
          </p:cNvPicPr>
          <p:nvPr>
            <p:ph idx="1"/>
          </p:nvPr>
        </p:nvPicPr>
        <p:blipFill>
          <a:blip r:embed="rId2"/>
          <a:stretch>
            <a:fillRect/>
          </a:stretch>
        </p:blipFill>
        <p:spPr>
          <a:xfrm>
            <a:off x="1977656" y="1232453"/>
            <a:ext cx="9431079" cy="5370366"/>
          </a:xfrm>
        </p:spPr>
      </p:pic>
    </p:spTree>
    <p:extLst>
      <p:ext uri="{BB962C8B-B14F-4D97-AF65-F5344CB8AC3E}">
        <p14:creationId xmlns:p14="http://schemas.microsoft.com/office/powerpoint/2010/main" val="1060112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83CDB-7721-4C2E-83D5-F0C0F1A69E6D}"/>
              </a:ext>
            </a:extLst>
          </p:cNvPr>
          <p:cNvSpPr>
            <a:spLocks noGrp="1"/>
          </p:cNvSpPr>
          <p:nvPr>
            <p:ph type="title"/>
          </p:nvPr>
        </p:nvSpPr>
        <p:spPr>
          <a:xfrm>
            <a:off x="2592925" y="246490"/>
            <a:ext cx="8911687" cy="1089329"/>
          </a:xfrm>
        </p:spPr>
        <p:txBody>
          <a:bodyPr>
            <a:normAutofit fontScale="90000"/>
          </a:bodyPr>
          <a:lstStyle/>
          <a:p>
            <a:r>
              <a:rPr lang="en-US" sz="2800" dirty="0"/>
              <a:t>Key performance HEDIS measures that are monitored by the State of Michigan and Health Plans. </a:t>
            </a:r>
            <a:r>
              <a:rPr lang="en-US" sz="1400" dirty="0"/>
              <a:t>(Incudes definition) </a:t>
            </a:r>
          </a:p>
        </p:txBody>
      </p:sp>
      <p:sp>
        <p:nvSpPr>
          <p:cNvPr id="3" name="Content Placeholder 2">
            <a:extLst>
              <a:ext uri="{FF2B5EF4-FFF2-40B4-BE49-F238E27FC236}">
                <a16:creationId xmlns:a16="http://schemas.microsoft.com/office/drawing/2014/main" id="{B5FCCB1F-79FB-4601-B07F-291A4DD289D8}"/>
              </a:ext>
            </a:extLst>
          </p:cNvPr>
          <p:cNvSpPr>
            <a:spLocks noGrp="1"/>
          </p:cNvSpPr>
          <p:nvPr>
            <p:ph idx="1"/>
          </p:nvPr>
        </p:nvSpPr>
        <p:spPr>
          <a:xfrm>
            <a:off x="2589212" y="1439186"/>
            <a:ext cx="8915400" cy="4472036"/>
          </a:xfrm>
        </p:spPr>
        <p:txBody>
          <a:bodyPr>
            <a:normAutofit fontScale="92500" lnSpcReduction="10000"/>
          </a:bodyPr>
          <a:lstStyle/>
          <a:p>
            <a:r>
              <a:rPr lang="en-US" dirty="0"/>
              <a:t>Follow Up after hospitalization (FUH) State goal for PIHP’S is 70% for children and 58% for Adults.  This is a pay for performance measure. Follow up with a clinician/doctor 7 and 30 days of discharge from hospital.  </a:t>
            </a:r>
          </a:p>
          <a:p>
            <a:r>
              <a:rPr lang="en-US" dirty="0"/>
              <a:t>Follow up after Ed visit for mental health (FUM) Goal for 30 day ages 6-17 </a:t>
            </a:r>
            <a:r>
              <a:rPr lang="en-US" dirty="0" err="1"/>
              <a:t>yr</a:t>
            </a:r>
            <a:r>
              <a:rPr lang="en-US" dirty="0"/>
              <a:t> is 84.33%, ages 18-62 is 61.05%.  7 day follow up ages 6-17yrs 73.13% and 18-64 is 47.07%.   Assesses emergency department (ED) visits for adults and children 6 years of age and older with a diagnosis of mental illness or intentional self-harm and who received a follow-up visit for mental illness within 7 or 30 day by a clinician/doctor. </a:t>
            </a:r>
          </a:p>
          <a:p>
            <a:r>
              <a:rPr lang="en-US" dirty="0"/>
              <a:t>Adherence to Antipsychotic medication for individuals with Schizophrenia (SAA)Goal 85.09%. Diagnosis of schizophrenia or schizoaffective who were dispensed and refilled at least 80% of the time. </a:t>
            </a:r>
          </a:p>
          <a:p>
            <a:r>
              <a:rPr lang="en-US" dirty="0"/>
              <a:t>Antidepressant medication management (AMM) Goal 37% for acute phase and 63.41 for continuation phase. Adults 18 years of age and older with a diagnosis of major depression who were newly treated with antidepressant medication and remained on their antidepressant medications</a:t>
            </a:r>
          </a:p>
          <a:p>
            <a:endParaRPr lang="en-US" dirty="0"/>
          </a:p>
        </p:txBody>
      </p:sp>
    </p:spTree>
    <p:extLst>
      <p:ext uri="{BB962C8B-B14F-4D97-AF65-F5344CB8AC3E}">
        <p14:creationId xmlns:p14="http://schemas.microsoft.com/office/powerpoint/2010/main" val="3093134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0384E-F6D2-45C5-8516-669383074A69}"/>
              </a:ext>
            </a:extLst>
          </p:cNvPr>
          <p:cNvSpPr>
            <a:spLocks noGrp="1"/>
          </p:cNvSpPr>
          <p:nvPr>
            <p:ph type="title"/>
          </p:nvPr>
        </p:nvSpPr>
        <p:spPr/>
        <p:txBody>
          <a:bodyPr>
            <a:normAutofit/>
          </a:bodyPr>
          <a:lstStyle/>
          <a:p>
            <a:r>
              <a:rPr lang="en-US" sz="2800" dirty="0"/>
              <a:t>Continue.</a:t>
            </a:r>
          </a:p>
        </p:txBody>
      </p:sp>
      <p:sp>
        <p:nvSpPr>
          <p:cNvPr id="3" name="Content Placeholder 2">
            <a:extLst>
              <a:ext uri="{FF2B5EF4-FFF2-40B4-BE49-F238E27FC236}">
                <a16:creationId xmlns:a16="http://schemas.microsoft.com/office/drawing/2014/main" id="{D2FFC0E0-8944-4F2B-A420-2F211D813A42}"/>
              </a:ext>
            </a:extLst>
          </p:cNvPr>
          <p:cNvSpPr>
            <a:spLocks noGrp="1"/>
          </p:cNvSpPr>
          <p:nvPr>
            <p:ph idx="1"/>
          </p:nvPr>
        </p:nvSpPr>
        <p:spPr>
          <a:xfrm>
            <a:off x="2589212" y="1129085"/>
            <a:ext cx="8915400" cy="5788549"/>
          </a:xfrm>
        </p:spPr>
        <p:txBody>
          <a:bodyPr>
            <a:normAutofit lnSpcReduction="10000"/>
          </a:bodyPr>
          <a:lstStyle/>
          <a:p>
            <a:endParaRPr lang="en-US" dirty="0"/>
          </a:p>
          <a:p>
            <a:r>
              <a:rPr lang="en-US" dirty="0"/>
              <a:t>Follow up care for children prescribed (ADHD) medication (ADD). </a:t>
            </a:r>
          </a:p>
          <a:p>
            <a:pPr marL="0" indent="0">
              <a:buNone/>
            </a:pPr>
            <a:r>
              <a:rPr lang="en-US" dirty="0"/>
              <a:t>Initiation Phase: Assesses children between 6 and 12 years of age who were diagnosed with ADHD and had one follow-up visit with a practitioner with prescribing authority within 30 days of their first prescription of ADHD medication. Goal is 46.1%</a:t>
            </a:r>
          </a:p>
          <a:p>
            <a:pPr marL="0" indent="0">
              <a:buNone/>
            </a:pPr>
            <a:r>
              <a:rPr lang="en-US" dirty="0"/>
              <a:t>Continuation and Maintenance Phase: Assesses children between 6 and 12 years of age who had a prescription for ADHD medication and remained on the medication for at least 210 days, and had at least two follow-up visits with a practitioner in the 9 months after the Initiation. Goal 62.04%</a:t>
            </a:r>
          </a:p>
          <a:p>
            <a:r>
              <a:rPr lang="en-US" dirty="0"/>
              <a:t>Diabetes screening for people with schizophrenia or bipolar disorder who are using an antipsychotic (SDD) Goal is 86.36%. Adults 18–64 years of age with schizophrenia or bipolar disorder, who were dispensed an antipsychotic medication and had a diabetes screening test during the measurement year.</a:t>
            </a:r>
          </a:p>
          <a:p>
            <a:r>
              <a:rPr lang="en-US" dirty="0"/>
              <a:t>Metabolic monitoring for children and adolescents on antipsychotics (APM). Percentage of children and adolescents with ongoing antipsychotic medication use who had metabolic testing during the year. Goal for Blood Glucose and Cholesterol ages 1-11, 23.36%, ages 12-17, 29.23%</a:t>
            </a:r>
          </a:p>
          <a:p>
            <a:endParaRPr lang="en-US" dirty="0"/>
          </a:p>
        </p:txBody>
      </p:sp>
    </p:spTree>
    <p:extLst>
      <p:ext uri="{BB962C8B-B14F-4D97-AF65-F5344CB8AC3E}">
        <p14:creationId xmlns:p14="http://schemas.microsoft.com/office/powerpoint/2010/main" val="2784882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C20A3-41BC-40F6-852B-69BEFD3A7CF3}"/>
              </a:ext>
            </a:extLst>
          </p:cNvPr>
          <p:cNvSpPr>
            <a:spLocks noGrp="1"/>
          </p:cNvSpPr>
          <p:nvPr>
            <p:ph type="title"/>
          </p:nvPr>
        </p:nvSpPr>
        <p:spPr/>
        <p:txBody>
          <a:bodyPr>
            <a:normAutofit/>
          </a:bodyPr>
          <a:lstStyle/>
          <a:p>
            <a:r>
              <a:rPr lang="en-US" sz="2800" dirty="0"/>
              <a:t>Measures that will be monitored by only DWIHN</a:t>
            </a:r>
          </a:p>
        </p:txBody>
      </p:sp>
      <p:sp>
        <p:nvSpPr>
          <p:cNvPr id="3" name="Content Placeholder 2">
            <a:extLst>
              <a:ext uri="{FF2B5EF4-FFF2-40B4-BE49-F238E27FC236}">
                <a16:creationId xmlns:a16="http://schemas.microsoft.com/office/drawing/2014/main" id="{D7B562FF-9DF0-410C-A06B-319AE6F1319A}"/>
              </a:ext>
            </a:extLst>
          </p:cNvPr>
          <p:cNvSpPr>
            <a:spLocks noGrp="1"/>
          </p:cNvSpPr>
          <p:nvPr>
            <p:ph idx="1"/>
          </p:nvPr>
        </p:nvSpPr>
        <p:spPr>
          <a:xfrm>
            <a:off x="2589212" y="1256306"/>
            <a:ext cx="8915400" cy="4654916"/>
          </a:xfrm>
        </p:spPr>
        <p:txBody>
          <a:bodyPr/>
          <a:lstStyle/>
          <a:p>
            <a:r>
              <a:rPr lang="en-US" dirty="0"/>
              <a:t>Use of First-Line Psychosocial Care for Children and Adolescents on Antipsychotics (APP). Percentage of children and adolescents newly started on antipsychotic medications without a clinical indication who had documentation of psychosocial care as first-line treatment. Goal ages 1-11, 67.39%, ages 12-17, 75.54%.</a:t>
            </a:r>
          </a:p>
          <a:p>
            <a:r>
              <a:rPr lang="en-US" dirty="0"/>
              <a:t>Diabetes Monitoring for People With Diabetes and Schizophrenia (SMD).  Diabetes screening in the past year.  Goal 85.71%%</a:t>
            </a:r>
          </a:p>
          <a:p>
            <a:r>
              <a:rPr lang="en-US" dirty="0"/>
              <a:t>Use of three or More Antipsychotics for 45 or More Days (UAM45).  For this measure the lower the number for goal the better. Goal less than 10%</a:t>
            </a:r>
          </a:p>
          <a:p>
            <a:r>
              <a:rPr lang="en-US" dirty="0"/>
              <a:t>Initiation and Engagement of Alcohol and Other Drug Dependence Treatment (IET).  This measure is not created yet due to HIPPA and SUD information.  </a:t>
            </a:r>
          </a:p>
        </p:txBody>
      </p:sp>
    </p:spTree>
    <p:extLst>
      <p:ext uri="{BB962C8B-B14F-4D97-AF65-F5344CB8AC3E}">
        <p14:creationId xmlns:p14="http://schemas.microsoft.com/office/powerpoint/2010/main" val="4111653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07727-5BFA-47B7-BE49-37E249385556}"/>
              </a:ext>
            </a:extLst>
          </p:cNvPr>
          <p:cNvSpPr>
            <a:spLocks noGrp="1"/>
          </p:cNvSpPr>
          <p:nvPr>
            <p:ph type="title"/>
          </p:nvPr>
        </p:nvSpPr>
        <p:spPr>
          <a:xfrm>
            <a:off x="1996577" y="135172"/>
            <a:ext cx="8911687" cy="1820849"/>
          </a:xfrm>
        </p:spPr>
        <p:txBody>
          <a:bodyPr>
            <a:normAutofit fontScale="90000"/>
          </a:bodyPr>
          <a:lstStyle/>
          <a:p>
            <a:pPr algn="ctr"/>
            <a:r>
              <a:rPr lang="en-US" sz="2700" dirty="0"/>
              <a:t>Health HEDIS Measures that are helpful for integration of care. These measures are information only, CRSP’s can use this to see if a member has had certain medical screenings in the calendar year</a:t>
            </a:r>
            <a:br>
              <a:rPr lang="en-US" dirty="0"/>
            </a:br>
            <a:r>
              <a:rPr lang="en-US" dirty="0"/>
              <a:t> </a:t>
            </a:r>
          </a:p>
        </p:txBody>
      </p:sp>
      <p:sp>
        <p:nvSpPr>
          <p:cNvPr id="3" name="Content Placeholder 2">
            <a:extLst>
              <a:ext uri="{FF2B5EF4-FFF2-40B4-BE49-F238E27FC236}">
                <a16:creationId xmlns:a16="http://schemas.microsoft.com/office/drawing/2014/main" id="{E4B94106-7959-46D4-A79D-EC47F555ECD4}"/>
              </a:ext>
            </a:extLst>
          </p:cNvPr>
          <p:cNvSpPr>
            <a:spLocks noGrp="1"/>
          </p:cNvSpPr>
          <p:nvPr>
            <p:ph idx="1"/>
          </p:nvPr>
        </p:nvSpPr>
        <p:spPr/>
        <p:txBody>
          <a:bodyPr>
            <a:normAutofit fontScale="85000" lnSpcReduction="10000"/>
          </a:bodyPr>
          <a:lstStyle/>
          <a:p>
            <a:pPr marL="0" indent="0">
              <a:buNone/>
            </a:pPr>
            <a:r>
              <a:rPr lang="en-US" dirty="0"/>
              <a:t>These measures are information only, CRSP’s can use this to see if a member has had certain medical screenings in the calendar year</a:t>
            </a:r>
          </a:p>
          <a:p>
            <a:r>
              <a:rPr lang="en-US" dirty="0"/>
              <a:t>Breast Cancer Screening (BCS). Assess women from 50-74 years who had at least one mammogram screening in the past 2 years. </a:t>
            </a:r>
          </a:p>
          <a:p>
            <a:r>
              <a:rPr lang="en-US" dirty="0"/>
              <a:t>Controlling High Blood Pressure (CBP). Assesses patients (18–85 years of age) who had a diagnosis of hypertension reported on an outpatient claim and blood pressure adequately controlled</a:t>
            </a:r>
          </a:p>
          <a:p>
            <a:r>
              <a:rPr lang="en-US" dirty="0"/>
              <a:t>Cervical Cancer Screening (CCS). Assesses women who were screened for cervical cancer using any of the following criteria:</a:t>
            </a:r>
          </a:p>
          <a:p>
            <a:pPr marL="0" indent="0">
              <a:buNone/>
            </a:pPr>
            <a:r>
              <a:rPr lang="en-US" dirty="0"/>
              <a:t>Women 21–64 years of age who had cervical cytology performed within the last 3 years.</a:t>
            </a:r>
          </a:p>
          <a:p>
            <a:pPr marL="0" indent="0">
              <a:buNone/>
            </a:pPr>
            <a:r>
              <a:rPr lang="en-US" dirty="0"/>
              <a:t>Women 30–64 years of age who had cervical high-risk human papillomavirus (</a:t>
            </a:r>
            <a:r>
              <a:rPr lang="en-US" dirty="0" err="1"/>
              <a:t>hrHPV</a:t>
            </a:r>
            <a:r>
              <a:rPr lang="en-US" dirty="0"/>
              <a:t>) testing performed within the last 5 years.</a:t>
            </a:r>
          </a:p>
          <a:p>
            <a:pPr marL="0" indent="0">
              <a:buNone/>
            </a:pPr>
            <a:r>
              <a:rPr lang="en-US" dirty="0"/>
              <a:t>Women 30–64 years of age who had cervical cytology/high-risk human papillomavirus (</a:t>
            </a:r>
            <a:r>
              <a:rPr lang="en-US" dirty="0" err="1"/>
              <a:t>hrHPV</a:t>
            </a:r>
            <a:r>
              <a:rPr lang="en-US" dirty="0"/>
              <a:t>) </a:t>
            </a:r>
            <a:r>
              <a:rPr lang="en-US" dirty="0" err="1"/>
              <a:t>cotesting</a:t>
            </a:r>
            <a:r>
              <a:rPr lang="en-US" dirty="0"/>
              <a:t> within the last 5 years</a:t>
            </a:r>
          </a:p>
        </p:txBody>
      </p:sp>
    </p:spTree>
    <p:extLst>
      <p:ext uri="{BB962C8B-B14F-4D97-AF65-F5344CB8AC3E}">
        <p14:creationId xmlns:p14="http://schemas.microsoft.com/office/powerpoint/2010/main" val="3398830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4FD69-3A90-4F27-AE6B-CE75D7D4E123}"/>
              </a:ext>
            </a:extLst>
          </p:cNvPr>
          <p:cNvSpPr>
            <a:spLocks noGrp="1"/>
          </p:cNvSpPr>
          <p:nvPr>
            <p:ph type="title"/>
          </p:nvPr>
        </p:nvSpPr>
        <p:spPr/>
        <p:txBody>
          <a:bodyPr/>
          <a:lstStyle/>
          <a:p>
            <a:r>
              <a:rPr lang="en-US" sz="2800" dirty="0"/>
              <a:t>Continue</a:t>
            </a:r>
            <a:r>
              <a:rPr lang="en-US" dirty="0"/>
              <a:t> </a:t>
            </a:r>
          </a:p>
        </p:txBody>
      </p:sp>
      <p:sp>
        <p:nvSpPr>
          <p:cNvPr id="3" name="Content Placeholder 2">
            <a:extLst>
              <a:ext uri="{FF2B5EF4-FFF2-40B4-BE49-F238E27FC236}">
                <a16:creationId xmlns:a16="http://schemas.microsoft.com/office/drawing/2014/main" id="{7DCB63CE-1387-494B-9F2A-D227D2FC5289}"/>
              </a:ext>
            </a:extLst>
          </p:cNvPr>
          <p:cNvSpPr>
            <a:spLocks noGrp="1"/>
          </p:cNvSpPr>
          <p:nvPr>
            <p:ph idx="1"/>
          </p:nvPr>
        </p:nvSpPr>
        <p:spPr>
          <a:xfrm>
            <a:off x="2589212" y="1288111"/>
            <a:ext cx="8915400" cy="4623111"/>
          </a:xfrm>
        </p:spPr>
        <p:txBody>
          <a:bodyPr/>
          <a:lstStyle/>
          <a:p>
            <a:r>
              <a:rPr lang="en-US" dirty="0"/>
              <a:t>Colorectal Cancer Screening (COL). Assesses adults 50–75 who had appropriate screening for colorectal cancer with any of the following tests: annual fecal occult blood test, flexible sigmoidoscopy every 5 years, colonoscopy every 10 years, computed tomography colonography every 5 years, stool DNA test every 3 years</a:t>
            </a:r>
          </a:p>
          <a:p>
            <a:r>
              <a:rPr lang="en-US" dirty="0"/>
              <a:t>Use of Spirometry Testing in the Assessment (SPR). Assesses adults 40 years of age and older who have a new diagnosis of chronic obstructive pulmonary disease (COPD) or newly active COPD, who received spirometry testing to confirm the diagnosis</a:t>
            </a:r>
          </a:p>
          <a:p>
            <a:endParaRPr lang="en-US" dirty="0"/>
          </a:p>
        </p:txBody>
      </p:sp>
    </p:spTree>
    <p:extLst>
      <p:ext uri="{BB962C8B-B14F-4D97-AF65-F5344CB8AC3E}">
        <p14:creationId xmlns:p14="http://schemas.microsoft.com/office/powerpoint/2010/main" val="44297232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A22BDCC252BD4B9ECB301973803201" ma:contentTypeVersion="11" ma:contentTypeDescription="Create a new document." ma:contentTypeScope="" ma:versionID="3919cfa65e6cec54dc6ff00ac5c4b5fb">
  <xsd:schema xmlns:xsd="http://www.w3.org/2001/XMLSchema" xmlns:xs="http://www.w3.org/2001/XMLSchema" xmlns:p="http://schemas.microsoft.com/office/2006/metadata/properties" xmlns:ns3="1635e66b-8899-4911-b557-14329e2db3c0" xmlns:ns4="931cac41-2359-4580-b049-391f7baf773e" targetNamespace="http://schemas.microsoft.com/office/2006/metadata/properties" ma:root="true" ma:fieldsID="5bb6043c2d6ac4f6844cb2457bb84160" ns3:_="" ns4:_="">
    <xsd:import namespace="1635e66b-8899-4911-b557-14329e2db3c0"/>
    <xsd:import namespace="931cac41-2359-4580-b049-391f7baf773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35e66b-8899-4911-b557-14329e2db3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1cac41-2359-4580-b049-391f7baf773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371797-420E-44E8-AC19-0F486074245F}">
  <ds:schemaRefs>
    <ds:schemaRef ds:uri="http://www.w3.org/XML/1998/namespace"/>
    <ds:schemaRef ds:uri="http://schemas.openxmlformats.org/package/2006/metadata/core-properties"/>
    <ds:schemaRef ds:uri="http://purl.org/dc/elements/1.1/"/>
    <ds:schemaRef ds:uri="http://purl.org/dc/terms/"/>
    <ds:schemaRef ds:uri="http://purl.org/dc/dcmitype/"/>
    <ds:schemaRef ds:uri="http://schemas.microsoft.com/office/2006/documentManagement/types"/>
    <ds:schemaRef ds:uri="http://schemas.microsoft.com/office/2006/metadata/properties"/>
    <ds:schemaRef ds:uri="http://schemas.microsoft.com/office/infopath/2007/PartnerControls"/>
    <ds:schemaRef ds:uri="931cac41-2359-4580-b049-391f7baf773e"/>
    <ds:schemaRef ds:uri="1635e66b-8899-4911-b557-14329e2db3c0"/>
  </ds:schemaRefs>
</ds:datastoreItem>
</file>

<file path=customXml/itemProps2.xml><?xml version="1.0" encoding="utf-8"?>
<ds:datastoreItem xmlns:ds="http://schemas.openxmlformats.org/officeDocument/2006/customXml" ds:itemID="{AAB92607-42F1-469D-A7A0-295DB67A0009}">
  <ds:schemaRefs>
    <ds:schemaRef ds:uri="http://schemas.microsoft.com/sharepoint/v3/contenttype/forms"/>
  </ds:schemaRefs>
</ds:datastoreItem>
</file>

<file path=customXml/itemProps3.xml><?xml version="1.0" encoding="utf-8"?>
<ds:datastoreItem xmlns:ds="http://schemas.openxmlformats.org/officeDocument/2006/customXml" ds:itemID="{29D4C926-F0C0-4DCF-909A-8BC65B7A25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35e66b-8899-4911-b557-14329e2db3c0"/>
    <ds:schemaRef ds:uri="931cac41-2359-4580-b049-391f7baf773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8926</TotalTime>
  <Words>1058</Words>
  <Application>Microsoft Office PowerPoint</Application>
  <PresentationFormat>Widescreen</PresentationFormat>
  <Paragraphs>38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DWIHN HEDIS MEASURES Definitions and Goals</vt:lpstr>
      <vt:lpstr>What is HEDIS?</vt:lpstr>
      <vt:lpstr>What is in DWIHN HEDIS SCORECARD?</vt:lpstr>
      <vt:lpstr>What are the HEDIS Measures? </vt:lpstr>
      <vt:lpstr>Key performance HEDIS measures that are monitored by the State of Michigan and Health Plans. (Incudes definition) </vt:lpstr>
      <vt:lpstr>Continue.</vt:lpstr>
      <vt:lpstr>Measures that will be monitored by only DWIHN</vt:lpstr>
      <vt:lpstr>Health HEDIS Measures that are helpful for integration of care. These measures are information only, CRSP’s can use this to see if a member has had certain medical screenings in the calendar year  </vt:lpstr>
      <vt:lpstr>Continue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DWIHN HEDIS MEASURES 2022</dc:title>
  <dc:creator>Vicky Politowski</dc:creator>
  <cp:lastModifiedBy>Vicky Politowski</cp:lastModifiedBy>
  <cp:revision>12</cp:revision>
  <dcterms:created xsi:type="dcterms:W3CDTF">2022-09-28T14:15:07Z</dcterms:created>
  <dcterms:modified xsi:type="dcterms:W3CDTF">2022-12-13T18:23:23Z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0x010100C9A22BDCC252BD4B9ECB301973803201</vt:lpwstr>
  </property>
</Properties>
</file>